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6" r:id="rId4"/>
    <p:sldId id="258" r:id="rId5"/>
    <p:sldId id="259" r:id="rId6"/>
    <p:sldId id="262" r:id="rId7"/>
  </p:sldIdLst>
  <p:sldSz cx="10693400" cy="7561263"/>
  <p:notesSz cx="6858000" cy="9144000"/>
  <p:defaultTextStyle>
    <a:defPPr>
      <a:defRPr lang="es-E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6" y="-22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21B83-E451-4723-888E-309DCDB4C08F}" type="datetimeFigureOut">
              <a:rPr lang="es-ES" smtClean="0"/>
              <a:t>11/05/2014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1379-4AAD-4664-B419-A8954400E1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63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F1379-4AAD-4664-B419-A8954400E1F3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4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4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8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7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7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1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3" y="301053"/>
            <a:ext cx="5977909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2" y="1582267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40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7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3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6490-8F81-4016-9F6B-64541B0FEBD4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3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4742-FEDA-4A04-84E6-9ED9DA83DC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Mis%20documentos\gol%20acu&#241;a.wm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Mis%20documentos\proyeccion%20acu&#241;a.wm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" y="36215"/>
            <a:ext cx="5292000" cy="748561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6215"/>
            <a:ext cx="5292000" cy="74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904629" y="922515"/>
            <a:ext cx="2778909" cy="3101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9569" tIns="49785" rIns="99569" bIns="49785" rtlCol="0">
            <a:spAutoFit/>
          </a:bodyPr>
          <a:lstStyle/>
          <a:p>
            <a:r>
              <a:rPr lang="es-ES" sz="1500" b="1" dirty="0">
                <a:latin typeface="Arial Narrow" pitchFamily="34" charset="0"/>
              </a:rPr>
              <a:t>DATOS PERSONALES</a:t>
            </a:r>
          </a:p>
          <a:p>
            <a:endParaRPr lang="es-ES" sz="1500" b="1" dirty="0">
              <a:latin typeface="Arial Narrow" pitchFamily="34" charset="0"/>
            </a:endParaRPr>
          </a:p>
          <a:p>
            <a:r>
              <a:rPr lang="es-ES" sz="1500" b="1" dirty="0">
                <a:latin typeface="Arial Narrow" pitchFamily="34" charset="0"/>
              </a:rPr>
              <a:t>Nacionalidad: </a:t>
            </a:r>
            <a:r>
              <a:rPr lang="es-ES" sz="1500" dirty="0" smtClean="0">
                <a:latin typeface="Arial Narrow" pitchFamily="34" charset="0"/>
              </a:rPr>
              <a:t>Argentina - Italiano</a:t>
            </a:r>
            <a:endParaRPr lang="es-ES" sz="1500" dirty="0">
              <a:latin typeface="Arial Narrow" pitchFamily="34" charset="0"/>
            </a:endParaRPr>
          </a:p>
          <a:p>
            <a:r>
              <a:rPr lang="es-ES" sz="1500" b="1" dirty="0">
                <a:latin typeface="Arial Narrow" pitchFamily="34" charset="0"/>
              </a:rPr>
              <a:t>Fecha de Nacimiento:</a:t>
            </a:r>
            <a:r>
              <a:rPr lang="es-ES" sz="1500" dirty="0">
                <a:latin typeface="Arial Narrow" pitchFamily="34" charset="0"/>
              </a:rPr>
              <a:t> </a:t>
            </a:r>
            <a:r>
              <a:rPr lang="es-ES" sz="1500" dirty="0" smtClean="0">
                <a:latin typeface="Arial Narrow" pitchFamily="34" charset="0"/>
              </a:rPr>
              <a:t>28</a:t>
            </a:r>
            <a:r>
              <a:rPr lang="es-ES" sz="1500" dirty="0">
                <a:latin typeface="Arial Narrow" pitchFamily="34" charset="0"/>
              </a:rPr>
              <a:t> </a:t>
            </a:r>
            <a:r>
              <a:rPr lang="es-ES" sz="1500" dirty="0" smtClean="0">
                <a:latin typeface="Arial Narrow" pitchFamily="34" charset="0"/>
              </a:rPr>
              <a:t>de junio de 1990</a:t>
            </a:r>
            <a:endParaRPr lang="es-ES" sz="1500" dirty="0">
              <a:latin typeface="Arial Narrow" pitchFamily="34" charset="0"/>
            </a:endParaRPr>
          </a:p>
          <a:p>
            <a:r>
              <a:rPr lang="es-ES" sz="1500" b="1" dirty="0">
                <a:latin typeface="Arial Narrow" pitchFamily="34" charset="0"/>
              </a:rPr>
              <a:t>Posición: </a:t>
            </a:r>
            <a:r>
              <a:rPr lang="es-ES" sz="1500" dirty="0" smtClean="0">
                <a:latin typeface="Arial Narrow" pitchFamily="34" charset="0"/>
              </a:rPr>
              <a:t> Lateral derecho</a:t>
            </a:r>
            <a:endParaRPr lang="es-ES" sz="1500" dirty="0">
              <a:latin typeface="Arial Narrow" pitchFamily="34" charset="0"/>
            </a:endParaRPr>
          </a:p>
          <a:p>
            <a:r>
              <a:rPr lang="es-ES" sz="1500" b="1" dirty="0">
                <a:latin typeface="Arial Narrow" pitchFamily="34" charset="0"/>
              </a:rPr>
              <a:t>Pierna Hábil:</a:t>
            </a:r>
            <a:r>
              <a:rPr lang="es-ES" sz="1500" dirty="0">
                <a:latin typeface="Arial Narrow" pitchFamily="34" charset="0"/>
              </a:rPr>
              <a:t> Derecha</a:t>
            </a:r>
          </a:p>
          <a:p>
            <a:r>
              <a:rPr lang="es-ES" sz="1500" b="1" dirty="0">
                <a:latin typeface="Arial Narrow" pitchFamily="34" charset="0"/>
              </a:rPr>
              <a:t>Estatura:</a:t>
            </a:r>
            <a:r>
              <a:rPr lang="es-ES" sz="1500" dirty="0">
                <a:latin typeface="Arial Narrow" pitchFamily="34" charset="0"/>
              </a:rPr>
              <a:t> </a:t>
            </a:r>
          </a:p>
          <a:p>
            <a:r>
              <a:rPr lang="es-ES" sz="1500" b="1" dirty="0">
                <a:latin typeface="Arial Narrow" pitchFamily="34" charset="0"/>
              </a:rPr>
              <a:t>Peso:</a:t>
            </a:r>
            <a:r>
              <a:rPr lang="es-ES" sz="1500" dirty="0">
                <a:latin typeface="Arial Narrow" pitchFamily="34" charset="0"/>
              </a:rPr>
              <a:t> </a:t>
            </a:r>
          </a:p>
          <a:p>
            <a:r>
              <a:rPr lang="es-ES" sz="1500" b="1" dirty="0">
                <a:latin typeface="Arial Narrow" pitchFamily="34" charset="0"/>
              </a:rPr>
              <a:t>Club Actual:</a:t>
            </a:r>
            <a:r>
              <a:rPr lang="es-ES" sz="1500" dirty="0">
                <a:latin typeface="Arial Narrow" pitchFamily="34" charset="0"/>
              </a:rPr>
              <a:t> </a:t>
            </a:r>
            <a:r>
              <a:rPr lang="es-ES" sz="1500" dirty="0" err="1" smtClean="0">
                <a:latin typeface="Arial Narrow" pitchFamily="34" charset="0"/>
              </a:rPr>
              <a:t>Chacarita</a:t>
            </a:r>
            <a:r>
              <a:rPr lang="es-ES" sz="1500" dirty="0" smtClean="0">
                <a:latin typeface="Arial Narrow" pitchFamily="34" charset="0"/>
              </a:rPr>
              <a:t> </a:t>
            </a:r>
            <a:r>
              <a:rPr lang="es-ES" sz="1500" dirty="0" err="1" smtClean="0">
                <a:latin typeface="Arial Narrow" pitchFamily="34" charset="0"/>
              </a:rPr>
              <a:t>Juniors</a:t>
            </a:r>
            <a:r>
              <a:rPr lang="es-ES" sz="1500" dirty="0">
                <a:latin typeface="Arial Narrow" pitchFamily="34" charset="0"/>
              </a:rPr>
              <a:t/>
            </a:r>
            <a:br>
              <a:rPr lang="es-ES" sz="1500" dirty="0">
                <a:latin typeface="Arial Narrow" pitchFamily="34" charset="0"/>
              </a:rPr>
            </a:br>
            <a:r>
              <a:rPr lang="es-ES" sz="1500" b="1" dirty="0">
                <a:latin typeface="Arial Narrow" pitchFamily="34" charset="0"/>
              </a:rPr>
              <a:t>Categoría: </a:t>
            </a:r>
            <a:r>
              <a:rPr lang="es-ES" sz="1500" dirty="0">
                <a:latin typeface="Arial Narrow" pitchFamily="34" charset="0"/>
              </a:rPr>
              <a:t>Profesional</a:t>
            </a:r>
          </a:p>
          <a:p>
            <a:r>
              <a:rPr lang="es-ES" sz="1500" b="1" dirty="0">
                <a:latin typeface="Arial Narrow" pitchFamily="34" charset="0"/>
              </a:rPr>
              <a:t>Debut en Primera: </a:t>
            </a:r>
            <a:r>
              <a:rPr lang="es-ES" sz="1500" dirty="0">
                <a:latin typeface="Arial Narrow" pitchFamily="34" charset="0"/>
              </a:rPr>
              <a:t/>
            </a:r>
            <a:br>
              <a:rPr lang="es-ES" sz="1500" dirty="0">
                <a:latin typeface="Arial Narrow" pitchFamily="34" charset="0"/>
              </a:rPr>
            </a:br>
            <a:endParaRPr lang="es-ES" sz="1500" dirty="0">
              <a:latin typeface="Arial Narrow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7" y="345964"/>
            <a:ext cx="2302686" cy="368226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93907" y="-35793"/>
            <a:ext cx="10429457" cy="1018014"/>
          </a:xfrm>
          <a:prstGeom prst="rect">
            <a:avLst/>
          </a:prstGeom>
          <a:noFill/>
          <a:ln>
            <a:noFill/>
          </a:ln>
        </p:spPr>
        <p:txBody>
          <a:bodyPr wrap="square" lIns="99569" tIns="49785" rIns="99569" bIns="497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9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DIEGO ACUÑA</a:t>
            </a:r>
            <a:endParaRPr lang="es-ES" sz="5900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683538" y="922514"/>
            <a:ext cx="2189443" cy="11315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9569" tIns="49785" rIns="99569" bIns="49785" rtlCol="0">
            <a:spAutoFit/>
          </a:bodyPr>
          <a:lstStyle/>
          <a:p>
            <a:r>
              <a:rPr lang="es-ES" sz="1500" b="1" dirty="0">
                <a:latin typeface="Arial Narrow" pitchFamily="34" charset="0"/>
              </a:rPr>
              <a:t>TRAYECTORIA:</a:t>
            </a:r>
          </a:p>
          <a:p>
            <a:endParaRPr lang="es-ES" sz="1300" b="1" dirty="0">
              <a:latin typeface="Arial Narrow" pitchFamily="34" charset="0"/>
            </a:endParaRPr>
          </a:p>
          <a:p>
            <a:r>
              <a:rPr lang="es-ES" sz="1300" b="1" dirty="0" smtClean="0">
                <a:latin typeface="Arial Narrow" pitchFamily="34" charset="0"/>
              </a:rPr>
              <a:t>Inferiores de </a:t>
            </a:r>
            <a:r>
              <a:rPr lang="es-ES" sz="1300" b="1" dirty="0" err="1" smtClean="0">
                <a:latin typeface="Arial Narrow" pitchFamily="34" charset="0"/>
              </a:rPr>
              <a:t>Velez</a:t>
            </a:r>
            <a:r>
              <a:rPr lang="es-ES" sz="1300" b="1" dirty="0" smtClean="0">
                <a:latin typeface="Arial Narrow" pitchFamily="34" charset="0"/>
              </a:rPr>
              <a:t> </a:t>
            </a:r>
            <a:r>
              <a:rPr lang="es-ES" sz="1300" b="1" dirty="0" err="1" smtClean="0">
                <a:latin typeface="Arial Narrow" pitchFamily="34" charset="0"/>
              </a:rPr>
              <a:t>Sarfield</a:t>
            </a:r>
            <a:endParaRPr lang="es-ES" sz="1300" b="1" dirty="0" smtClean="0">
              <a:latin typeface="Arial Narrow" pitchFamily="34" charset="0"/>
            </a:endParaRPr>
          </a:p>
          <a:p>
            <a:r>
              <a:rPr lang="es-ES" sz="1300" b="1" dirty="0" err="1" smtClean="0">
                <a:latin typeface="Arial Narrow" pitchFamily="34" charset="0"/>
              </a:rPr>
              <a:t>Liniers</a:t>
            </a:r>
            <a:r>
              <a:rPr lang="es-ES" sz="1300" dirty="0">
                <a:latin typeface="Arial Narrow" pitchFamily="34" charset="0"/>
              </a:rPr>
              <a:t/>
            </a:r>
            <a:br>
              <a:rPr lang="es-ES" sz="1300" dirty="0">
                <a:latin typeface="Arial Narrow" pitchFamily="34" charset="0"/>
              </a:rPr>
            </a:br>
            <a:r>
              <a:rPr lang="es-ES" sz="1300" dirty="0" err="1" smtClean="0">
                <a:latin typeface="Arial Narrow" pitchFamily="34" charset="0"/>
              </a:rPr>
              <a:t>Chacarita</a:t>
            </a:r>
            <a:endParaRPr lang="es-ES" sz="1300" b="1" dirty="0">
              <a:latin typeface="Arial Narrow" pitchFamily="34" charset="0"/>
            </a:endParaRPr>
          </a:p>
        </p:txBody>
      </p:sp>
      <p:pic>
        <p:nvPicPr>
          <p:cNvPr id="7" name="6 Imagen" descr="Canc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17" y="4968811"/>
            <a:ext cx="3636933" cy="234021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86974" y="4360099"/>
            <a:ext cx="3619776" cy="500652"/>
          </a:xfrm>
          <a:prstGeom prst="rect">
            <a:avLst/>
          </a:prstGeom>
          <a:noFill/>
        </p:spPr>
        <p:txBody>
          <a:bodyPr wrap="none" lIns="99569" tIns="49785" rIns="99569" bIns="497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600" b="1" spc="54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Puesto: </a:t>
            </a:r>
            <a:r>
              <a:rPr lang="es-ES" sz="26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Lateral derecho</a:t>
            </a:r>
            <a:endParaRPr lang="es-ES" sz="2600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84" y="6558458"/>
            <a:ext cx="342900" cy="390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8 Rectángulo"/>
          <p:cNvSpPr/>
          <p:nvPr/>
        </p:nvSpPr>
        <p:spPr>
          <a:xfrm>
            <a:off x="893907" y="6953249"/>
            <a:ext cx="98777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Diego Acuña</a:t>
            </a:r>
            <a:endParaRPr lang="es-ES" sz="11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gol acuñ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46568" y="4423573"/>
            <a:ext cx="3808937" cy="2856703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204220" y="4326722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Arial Narrow" pitchFamily="34" charset="0"/>
              </a:rPr>
              <a:t>Primer gol en primera de Diego Acuña, agónico ante </a:t>
            </a:r>
            <a:r>
              <a:rPr lang="es-ES" sz="1400" dirty="0" err="1" smtClean="0">
                <a:latin typeface="Arial Narrow" pitchFamily="34" charset="0"/>
              </a:rPr>
              <a:t>Acasusso</a:t>
            </a:r>
            <a:r>
              <a:rPr lang="es-ES" sz="1400" dirty="0" smtClean="0">
                <a:latin typeface="Arial Narrow" pitchFamily="34" charset="0"/>
              </a:rPr>
              <a:t> para darle la victoria al conjunto </a:t>
            </a:r>
            <a:r>
              <a:rPr lang="es-ES" sz="1400" dirty="0" err="1" smtClean="0">
                <a:latin typeface="Arial Narrow" pitchFamily="34" charset="0"/>
              </a:rPr>
              <a:t>Funebrero</a:t>
            </a:r>
            <a:r>
              <a:rPr lang="es-ES" sz="1400" dirty="0" smtClean="0">
                <a:latin typeface="Arial Narrow" pitchFamily="34" charset="0"/>
              </a:rPr>
              <a:t> por 2 a 1.</a:t>
            </a:r>
            <a:endParaRPr lang="es-ES" sz="1400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8 -0.01407 C 0.00668 0.01091 0.02938 0.03169 0.05729 0.03169 C 0.09023 0.03169 0.10211 0.00881 0.10715 -0.00504 L 0.1122 -0.0233 C 0.11739 -0.03695 0.13001 -0.05983 0.16711 -0.05983 C 0.19086 -0.05983 0.21802 -0.03926 0.21802 -0.01407 C 0.21802 0.01091 0.19086 0.03169 0.16711 0.03169 C 0.13001 0.03169 0.11739 0.00881 0.1122 -0.00504 L 0.10715 -0.0233 C 0.10211 -0.03695 0.09023 -0.05983 0.05729 -0.05983 C 0.02938 -0.05983 0.00668 -0.03926 0.00668 -0.01407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3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nch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69" y="35792"/>
            <a:ext cx="10693400" cy="7561263"/>
          </a:xfrm>
          <a:prstGeom prst="rect">
            <a:avLst/>
          </a:prstGeom>
        </p:spPr>
      </p:pic>
      <p:cxnSp>
        <p:nvCxnSpPr>
          <p:cNvPr id="15" name="14 Conector recto de flecha"/>
          <p:cNvCxnSpPr/>
          <p:nvPr/>
        </p:nvCxnSpPr>
        <p:spPr>
          <a:xfrm flipH="1" flipV="1">
            <a:off x="3834532" y="1332359"/>
            <a:ext cx="3096344" cy="9200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7636427" y="2408782"/>
            <a:ext cx="1314343" cy="3811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5580826" y="1795558"/>
            <a:ext cx="1350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800" b="1" cap="none" spc="0" dirty="0" smtClean="0">
                <a:ln w="10541" cmpd="sng">
                  <a:noFill/>
                  <a:prstDash val="solid"/>
                </a:ln>
                <a:effectLst/>
                <a:latin typeface="Agency FB" pitchFamily="34" charset="0"/>
              </a:rPr>
              <a:t>Zona donde se </a:t>
            </a:r>
          </a:p>
          <a:p>
            <a:pPr algn="ctr"/>
            <a:r>
              <a:rPr lang="es-ES" sz="1800" b="1" dirty="0" smtClean="0">
                <a:ln w="10541" cmpd="sng">
                  <a:noFill/>
                  <a:prstDash val="solid"/>
                </a:ln>
                <a:latin typeface="Agency FB" pitchFamily="34" charset="0"/>
              </a:rPr>
              <a:t>desempeña</a:t>
            </a:r>
            <a:endParaRPr lang="es-ES" sz="1800" b="1" cap="none" spc="0" dirty="0" smtClean="0">
              <a:ln w="10541" cmpd="sng">
                <a:noFill/>
                <a:prstDash val="solid"/>
              </a:ln>
              <a:effectLst/>
              <a:latin typeface="Agency FB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4551">
            <a:off x="5451458" y="1541090"/>
            <a:ext cx="3402865" cy="22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42" y="351607"/>
            <a:ext cx="3427984" cy="338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346436" y="3066251"/>
            <a:ext cx="4221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Si bien  puede aparecer  en distintas zonas del campo de forma circunstancial el lugar donde se desempeña Acuña es sobre el lateral derecho.  A veces en situaciones de jugadas a balón parado o si el ataque lo requiere puede finalizar las ingresando al área.  </a:t>
            </a:r>
          </a:p>
          <a:p>
            <a:r>
              <a:rPr lang="es-ES" sz="1100" dirty="0" smtClean="0"/>
              <a:t>Su pierna más hábil es la derecha por ende es el sector por donde mejor realiza su trabajo.</a:t>
            </a:r>
            <a:endParaRPr lang="es-ES" sz="1100" dirty="0"/>
          </a:p>
        </p:txBody>
      </p:sp>
      <p:pic>
        <p:nvPicPr>
          <p:cNvPr id="11" name="10 Imagen" descr="diego acuña foti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650" y="1994681"/>
            <a:ext cx="257175" cy="5619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356E-6 -4.52256E-6 L -0.32071 -0.1246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459E-6 -3.98152E-6 C 0.05566 -3.98152E-6 0.10107 0.05082 0.10107 0.11382 C 0.10107 0.17661 0.05566 0.22785 -2.37459E-6 0.22785 C -0.0558 0.22785 -0.10077 0.17661 -0.10077 0.11382 C -0.10077 0.05082 -0.0558 -3.98152E-6 -2.37459E-6 -3.98152E-6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7 0.00105 C 0.02567 0.02121 0.09646 0.01554 0.12956 0.02583 C 0.15895 0.03465 0.17661 0.03738 0.17408 0.05355 C 0.17156 0.06972 0.17126 0.12117 0.11442 0.12243 C 0.05758 0.12369 -0.09113 0.09492 -0.16682 0.06111 C -0.23687 0.06111 -0.29698 -0.01218 -0.33957 -0.08042 C -0.34165 -0.09785 -0.29134 -0.11759 -0.26403 -0.1115 C -0.23672 -0.10541 -0.21906 -0.06257 -0.17557 -0.04389 C -0.10552 -0.04389 -0.04453 -0.06761 -0.00267 0.00105 Z " pathEditMode="relative" rAng="0" ptsTypes="faaaffaff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9931" y="396255"/>
            <a:ext cx="10273541" cy="9026063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es-ES" sz="1500" dirty="0">
                <a:latin typeface="Arial Narrow" pitchFamily="34" charset="0"/>
              </a:rPr>
              <a:t>     </a:t>
            </a:r>
            <a:r>
              <a:rPr lang="es-ES" sz="2800" b="1" dirty="0" smtClean="0">
                <a:latin typeface="Arial Narrow" pitchFamily="34" charset="0"/>
              </a:rPr>
              <a:t>OBSERVACIONES</a:t>
            </a:r>
            <a:endParaRPr lang="es-ES" sz="2800" b="1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endParaRPr lang="es-ES" sz="15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r>
              <a:rPr lang="es-ES" sz="1600" smtClean="0">
                <a:latin typeface="Arial Narrow" pitchFamily="34" charset="0"/>
              </a:rPr>
              <a:t>Diego Acuña</a:t>
            </a:r>
            <a:r>
              <a:rPr lang="es-ES" sz="1600" smtClean="0">
                <a:latin typeface="Arial Narrow" pitchFamily="34" charset="0"/>
              </a:rPr>
              <a:t> </a:t>
            </a:r>
            <a:r>
              <a:rPr lang="es-ES" sz="1600" dirty="0">
                <a:latin typeface="Arial Narrow" pitchFamily="34" charset="0"/>
              </a:rPr>
              <a:t>es un </a:t>
            </a:r>
            <a:r>
              <a:rPr lang="es-ES" sz="1600" dirty="0" smtClean="0">
                <a:latin typeface="Arial Narrow" pitchFamily="34" charset="0"/>
              </a:rPr>
              <a:t>futbolista que </a:t>
            </a:r>
            <a:r>
              <a:rPr lang="es-ES" sz="1600" dirty="0" err="1" smtClean="0">
                <a:latin typeface="Arial Narrow" pitchFamily="34" charset="0"/>
              </a:rPr>
              <a:t>actua</a:t>
            </a:r>
            <a:r>
              <a:rPr lang="es-ES" sz="1600" dirty="0" smtClean="0">
                <a:latin typeface="Arial Narrow" pitchFamily="34" charset="0"/>
              </a:rPr>
              <a:t> en </a:t>
            </a:r>
            <a:r>
              <a:rPr lang="es-ES" sz="1600" dirty="0" err="1" smtClean="0">
                <a:latin typeface="Arial Narrow" pitchFamily="34" charset="0"/>
              </a:rPr>
              <a:t>Chacarita</a:t>
            </a:r>
            <a:r>
              <a:rPr lang="es-ES" sz="1600" dirty="0" smtClean="0">
                <a:latin typeface="Arial Narrow" pitchFamily="34" charset="0"/>
              </a:rPr>
              <a:t> </a:t>
            </a:r>
            <a:r>
              <a:rPr lang="es-ES" sz="1600" dirty="0" err="1" smtClean="0">
                <a:latin typeface="Arial Narrow" pitchFamily="34" charset="0"/>
              </a:rPr>
              <a:t>Juniors</a:t>
            </a:r>
            <a:r>
              <a:rPr lang="es-ES" sz="1600" dirty="0" smtClean="0">
                <a:latin typeface="Arial Narrow" pitchFamily="34" charset="0"/>
              </a:rPr>
              <a:t> como lateral derecho en un sistema táctico que habitualmente es dispuesto por Carlos </a:t>
            </a:r>
            <a:r>
              <a:rPr lang="es-ES" sz="1600" dirty="0" err="1" smtClean="0">
                <a:latin typeface="Arial Narrow" pitchFamily="34" charset="0"/>
              </a:rPr>
              <a:t>Leeb</a:t>
            </a:r>
            <a:r>
              <a:rPr lang="es-ES" sz="1600" dirty="0" smtClean="0">
                <a:latin typeface="Arial Narrow" pitchFamily="34" charset="0"/>
              </a:rPr>
              <a:t> con cuatro defensores. </a:t>
            </a:r>
            <a:endParaRPr lang="es-ES" sz="16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endParaRPr lang="es-ES" sz="16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r>
              <a:rPr lang="es-ES" sz="1600" dirty="0" smtClean="0">
                <a:latin typeface="Arial Narrow" pitchFamily="34" charset="0"/>
              </a:rPr>
              <a:t>Pese a su juventud y su escasa experiencia en primera tiene un futuro muy prometedor ya que ha disputado 22 partidos en esta temporada anotando 1 gol. </a:t>
            </a:r>
            <a:endParaRPr lang="es-ES" sz="16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endParaRPr lang="es-ES" sz="16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r>
              <a:rPr lang="es-ES" sz="1600" dirty="0" smtClean="0">
                <a:latin typeface="Arial Narrow" pitchFamily="34" charset="0"/>
              </a:rPr>
              <a:t>Debutó en el conjunto de San Martín el 27 de febrero de 2013 ante </a:t>
            </a:r>
            <a:r>
              <a:rPr lang="es-ES" sz="1600" dirty="0" err="1" smtClean="0">
                <a:latin typeface="Arial Narrow" pitchFamily="34" charset="0"/>
              </a:rPr>
              <a:t>Acasusso</a:t>
            </a:r>
            <a:r>
              <a:rPr lang="es-ES" sz="1600" dirty="0" smtClean="0">
                <a:latin typeface="Arial Narrow" pitchFamily="34" charset="0"/>
              </a:rPr>
              <a:t> y en ese mismo cotejo anotó un gol.</a:t>
            </a:r>
          </a:p>
          <a:p>
            <a:pPr marL="186692" indent="-186692" algn="just">
              <a:buFont typeface="Arial" pitchFamily="34" charset="0"/>
              <a:buChar char="•"/>
            </a:pPr>
            <a:endParaRPr lang="es-ES" sz="16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r>
              <a:rPr lang="es-ES" sz="1600" dirty="0" smtClean="0">
                <a:latin typeface="Arial Narrow" pitchFamily="34" charset="0"/>
              </a:rPr>
              <a:t>Una de sus cualidades es que se integra con criterio al ataque, trata de ser salida por su lateral. Es prolijo y seguro a la hora de transportar el balón, busca siempre la limpieza en la jugada.</a:t>
            </a:r>
          </a:p>
          <a:p>
            <a:pPr marL="186692" indent="-186692" algn="just">
              <a:buFont typeface="Arial" pitchFamily="34" charset="0"/>
              <a:buChar char="•"/>
            </a:pPr>
            <a:endParaRPr lang="es-ES" sz="16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r>
              <a:rPr lang="es-ES" sz="1600" dirty="0" smtClean="0">
                <a:latin typeface="Arial Narrow" pitchFamily="34" charset="0"/>
              </a:rPr>
              <a:t>Por ahí uno de sus puntos negativos es que no tiene demasiada estatura, algo que los entrenadores actuales buscan ya que el fútbol ha evolucionado y hoy en día muchos de los goles que se marcan provienen de jugadas a balón parado y tener un futbolista alto disminuye los riesgos de pasar sobresaltos en el arco propio y aumentan los porcentajes en el arco contrario.</a:t>
            </a:r>
          </a:p>
          <a:p>
            <a:pPr marL="186692" indent="-186692" algn="just">
              <a:buFont typeface="Arial" pitchFamily="34" charset="0"/>
              <a:buChar char="•"/>
            </a:pPr>
            <a:endParaRPr lang="es-ES" sz="16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r>
              <a:rPr lang="es-ES" sz="1600" dirty="0" smtClean="0">
                <a:latin typeface="Arial Narrow" pitchFamily="34" charset="0"/>
              </a:rPr>
              <a:t>En algunos partidos se pudo observar que si bien se integra mucho al ataque a veces eso lo perjudica a la hora del retroceso ya que le cuesta volver rápido a ocupar su zona y a realizar las coberturas sobre su sector más cuando el equipo contrario realiza las transiciones rápidas.</a:t>
            </a:r>
          </a:p>
          <a:p>
            <a:pPr marL="186692" indent="-186692" algn="just">
              <a:buFont typeface="Arial" pitchFamily="34" charset="0"/>
              <a:buChar char="•"/>
            </a:pPr>
            <a:endParaRPr lang="es-ES" sz="16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r>
              <a:rPr lang="es-ES" sz="1600" dirty="0" smtClean="0">
                <a:latin typeface="Arial Narrow" pitchFamily="34" charset="0"/>
              </a:rPr>
              <a:t>Juega en un defensa de cuatro en la cual los laterales están algunos metros más adelantados lo que acrecienta el riesgo de quedar expuesto en alguna jugada.</a:t>
            </a:r>
          </a:p>
          <a:p>
            <a:pPr marL="186692" indent="-186692" algn="just">
              <a:buFont typeface="Arial" pitchFamily="34" charset="0"/>
              <a:buChar char="•"/>
            </a:pPr>
            <a:endParaRPr lang="es-ES" sz="16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r>
              <a:rPr lang="es-ES" sz="1600" dirty="0" smtClean="0">
                <a:latin typeface="Arial Narrow" pitchFamily="34" charset="0"/>
              </a:rPr>
              <a:t>A continuación ejemplificaremos algunas jugadas por intermedio de capturas en las cuales ha tenido aciertos y errores con la sola intención de mostrar como es su desempeño durante un partido</a:t>
            </a:r>
          </a:p>
          <a:p>
            <a:pPr marL="186692" indent="-186692" algn="just">
              <a:buFont typeface="Arial" pitchFamily="34" charset="0"/>
              <a:buChar char="•"/>
            </a:pPr>
            <a:endParaRPr lang="es-ES" sz="1600" dirty="0" smtClean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endParaRPr lang="es-ES" sz="16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endParaRPr lang="es-ES" sz="16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endParaRPr lang="es-ES" sz="1600" dirty="0">
              <a:latin typeface="Arial Narrow" pitchFamily="34" charset="0"/>
            </a:endParaRPr>
          </a:p>
          <a:p>
            <a:pPr algn="just"/>
            <a:r>
              <a:rPr lang="es-ES" sz="1600" dirty="0">
                <a:latin typeface="Arial Narrow" pitchFamily="34" charset="0"/>
              </a:rPr>
              <a:t>     </a:t>
            </a:r>
          </a:p>
          <a:p>
            <a:pPr marL="186692" indent="-186692" algn="just">
              <a:buFont typeface="Arial" pitchFamily="34" charset="0"/>
              <a:buChar char="•"/>
            </a:pPr>
            <a:endParaRPr lang="es-ES" sz="15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endParaRPr lang="es-ES" sz="15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endParaRPr lang="es-ES" sz="1500" dirty="0">
              <a:latin typeface="Arial Narrow" pitchFamily="34" charset="0"/>
            </a:endParaRPr>
          </a:p>
          <a:p>
            <a:pPr marL="186692" indent="-186692" algn="just">
              <a:buFont typeface="Arial" pitchFamily="34" charset="0"/>
              <a:buChar char="•"/>
            </a:pPr>
            <a:endParaRPr lang="es-ES" sz="1500" dirty="0">
              <a:latin typeface="Arial Narrow" pitchFamily="34" charset="0"/>
            </a:endParaRPr>
          </a:p>
          <a:p>
            <a:pPr algn="just"/>
            <a:r>
              <a:rPr lang="es-ES" sz="1300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706740" y="180231"/>
            <a:ext cx="4210467" cy="716401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just"/>
            <a:r>
              <a:rPr lang="es-ES" sz="1800" dirty="0" smtClean="0">
                <a:latin typeface="Arial Narrow" pitchFamily="34" charset="0"/>
              </a:rPr>
              <a:t>En la imagen de la izquierda se observa como en la pelota parada va detrás de todos y ataca la jugada anticipando a su marcador, su compañero la desvía y el ya le ganó la posición a su rival.</a:t>
            </a:r>
          </a:p>
          <a:p>
            <a:pPr algn="just"/>
            <a:endParaRPr lang="es-ES" sz="1800" dirty="0">
              <a:latin typeface="Arial Narrow" pitchFamily="34" charset="0"/>
            </a:endParaRPr>
          </a:p>
          <a:p>
            <a:pPr algn="just"/>
            <a:endParaRPr lang="es-ES" sz="1800" dirty="0" smtClean="0">
              <a:latin typeface="Arial Narrow" pitchFamily="34" charset="0"/>
            </a:endParaRPr>
          </a:p>
          <a:p>
            <a:pPr algn="just"/>
            <a:endParaRPr lang="es-ES" sz="1800" dirty="0">
              <a:latin typeface="Arial Narrow" pitchFamily="34" charset="0"/>
            </a:endParaRPr>
          </a:p>
          <a:p>
            <a:pPr algn="just"/>
            <a:endParaRPr lang="es-ES" sz="1800" dirty="0" smtClean="0">
              <a:latin typeface="Arial Narrow" pitchFamily="34" charset="0"/>
            </a:endParaRPr>
          </a:p>
          <a:p>
            <a:pPr algn="just"/>
            <a:r>
              <a:rPr lang="es-ES" sz="1800" dirty="0" smtClean="0">
                <a:latin typeface="Arial Narrow" pitchFamily="34" charset="0"/>
              </a:rPr>
              <a:t>En esta secuencia se ve como espera el balón, nada más llegarle la pelota la impacta de primera.</a:t>
            </a:r>
          </a:p>
          <a:p>
            <a:pPr algn="just"/>
            <a:endParaRPr lang="es-ES" sz="1800" dirty="0">
              <a:latin typeface="Arial Narrow" pitchFamily="34" charset="0"/>
            </a:endParaRPr>
          </a:p>
          <a:p>
            <a:pPr algn="just"/>
            <a:endParaRPr lang="es-ES" sz="1800" dirty="0" smtClean="0">
              <a:latin typeface="Arial Narrow" pitchFamily="34" charset="0"/>
            </a:endParaRPr>
          </a:p>
          <a:p>
            <a:pPr algn="just"/>
            <a:endParaRPr lang="es-ES" sz="1800" dirty="0">
              <a:latin typeface="Arial Narrow" pitchFamily="34" charset="0"/>
            </a:endParaRPr>
          </a:p>
          <a:p>
            <a:pPr algn="just"/>
            <a:endParaRPr lang="es-ES" sz="1800" dirty="0" smtClean="0">
              <a:latin typeface="Arial Narrow" pitchFamily="34" charset="0"/>
            </a:endParaRPr>
          </a:p>
          <a:p>
            <a:pPr algn="just"/>
            <a:endParaRPr lang="es-ES" sz="1800" dirty="0">
              <a:latin typeface="Arial Narrow" pitchFamily="34" charset="0"/>
            </a:endParaRPr>
          </a:p>
          <a:p>
            <a:pPr algn="just"/>
            <a:endParaRPr lang="es-ES" sz="1800" dirty="0" smtClean="0">
              <a:latin typeface="Arial Narrow" pitchFamily="34" charset="0"/>
            </a:endParaRPr>
          </a:p>
          <a:p>
            <a:pPr algn="just"/>
            <a:r>
              <a:rPr lang="es-ES" sz="1800" dirty="0" smtClean="0">
                <a:latin typeface="Arial Narrow" pitchFamily="34" charset="0"/>
              </a:rPr>
              <a:t>En esta secuencia se ve que le pega de primera, la pelota da en el palo y tras tomar el rebote logra anotar su gol. El punto a favor es que ataca la jugada y anticipa a su rival, además no la da </a:t>
            </a:r>
            <a:r>
              <a:rPr lang="es-ES" sz="1800" smtClean="0">
                <a:latin typeface="Arial Narrow" pitchFamily="34" charset="0"/>
              </a:rPr>
              <a:t>por perdida. </a:t>
            </a:r>
            <a:endParaRPr lang="es-ES" sz="1500" dirty="0">
              <a:latin typeface="Arial Narrow" pitchFamily="34" charset="0"/>
            </a:endParaRPr>
          </a:p>
          <a:p>
            <a:pPr algn="just"/>
            <a:endParaRPr lang="es-ES" sz="1500" dirty="0">
              <a:latin typeface="Arial Narrow" pitchFamily="34" charset="0"/>
            </a:endParaRPr>
          </a:p>
          <a:p>
            <a:pPr algn="just"/>
            <a:endParaRPr lang="es-ES" sz="1500" dirty="0">
              <a:latin typeface="Arial Narrow" pitchFamily="34" charset="0"/>
            </a:endParaRPr>
          </a:p>
          <a:p>
            <a:pPr algn="just"/>
            <a:endParaRPr lang="es-ES" sz="1500" dirty="0">
              <a:latin typeface="Arial Narrow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161293"/>
            <a:ext cx="4367779" cy="239171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0" y="2553010"/>
            <a:ext cx="4367779" cy="2467253"/>
          </a:xfrm>
          <a:prstGeom prst="rect">
            <a:avLst/>
          </a:prstGeom>
        </p:spPr>
      </p:pic>
      <p:cxnSp>
        <p:nvCxnSpPr>
          <p:cNvPr id="25" name="24 Conector recto de flecha"/>
          <p:cNvCxnSpPr/>
          <p:nvPr/>
        </p:nvCxnSpPr>
        <p:spPr>
          <a:xfrm flipV="1">
            <a:off x="1242244" y="1188343"/>
            <a:ext cx="57606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orchetes"/>
          <p:cNvSpPr/>
          <p:nvPr/>
        </p:nvSpPr>
        <p:spPr>
          <a:xfrm>
            <a:off x="833399" y="1074189"/>
            <a:ext cx="408845" cy="402186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569" tIns="49785" rIns="99569" bIns="49785" spcCol="0"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29" y="3420591"/>
            <a:ext cx="365803" cy="3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0" y="5032888"/>
            <a:ext cx="4358079" cy="23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iego acuña cobertura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4602" y="208731"/>
            <a:ext cx="3857652" cy="2066761"/>
          </a:xfrm>
        </p:spPr>
      </p:pic>
      <p:pic>
        <p:nvPicPr>
          <p:cNvPr id="5" name="4 Imagen" descr="diego acuña cobertu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03" y="2423309"/>
            <a:ext cx="3857652" cy="2000264"/>
          </a:xfrm>
          <a:prstGeom prst="rect">
            <a:avLst/>
          </a:prstGeom>
        </p:spPr>
      </p:pic>
      <p:pic>
        <p:nvPicPr>
          <p:cNvPr id="6" name="5 Imagen" descr="diego acuña cobertura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692" y="208731"/>
            <a:ext cx="3857652" cy="2071702"/>
          </a:xfrm>
          <a:prstGeom prst="rect">
            <a:avLst/>
          </a:prstGeom>
        </p:spPr>
      </p:pic>
      <p:pic>
        <p:nvPicPr>
          <p:cNvPr id="7" name="6 Imagen" descr="diego acuña fotit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676" y="708797"/>
            <a:ext cx="163460" cy="35719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203692" y="2423309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latin typeface="Arial Narrow" pitchFamily="34" charset="0"/>
              </a:rPr>
              <a:t>En esta jugada se observa como Diego Acuña ve que la pelota va a espaldas de el (Imagen 1) y el central sale a tomar al delantero rival y se coloca como marcador central para cubrir la zona que dejó vacía su compañero (Imagen) 2. Muy buena lectura de la jugada. La misma termina con un remate débil que llega a las manos del arquero aunque Acuña llega para acompañar al delantero de Platense que va en busca del rebote (Imagen 3).</a:t>
            </a:r>
            <a:endParaRPr lang="es-ES" sz="1200" dirty="0">
              <a:latin typeface="Arial Narrow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03675" y="2044094"/>
            <a:ext cx="100001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IMAGEN 1</a:t>
            </a:r>
            <a:endParaRPr lang="es-ES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132764" y="2044094"/>
            <a:ext cx="100001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IMAGEN 2</a:t>
            </a:r>
            <a:endParaRPr lang="es-ES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03674" y="4187234"/>
            <a:ext cx="100001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IMAGEN 3</a:t>
            </a:r>
            <a:endParaRPr lang="es-ES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royeccion acuñ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74602" y="4565680"/>
            <a:ext cx="3811051" cy="2858289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203692" y="4566449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Arial Narrow" pitchFamily="34" charset="0"/>
              </a:rPr>
              <a:t>En este video podemos observar una buena proyección y un gran centro a  la carrera del lateral derecho, buena precisión a la hora de enviarlo, directo a la cabeza del centro delantero.</a:t>
            </a:r>
            <a:endParaRPr lang="es-ES" sz="1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61 -0.39727 L -0.35532 -0.521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6887E-6 -3.88248E-6 L 0.19206 0.049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655</Words>
  <Application>Microsoft Office PowerPoint</Application>
  <PresentationFormat>Personalizado</PresentationFormat>
  <Paragraphs>69</Paragraphs>
  <Slides>6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85</cp:revision>
  <dcterms:created xsi:type="dcterms:W3CDTF">2012-05-03T15:52:30Z</dcterms:created>
  <dcterms:modified xsi:type="dcterms:W3CDTF">2014-05-12T01:40:04Z</dcterms:modified>
</cp:coreProperties>
</file>